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" ContentType="image/tif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32918400" cy="43891200"/>
  <p:notesSz cx="6858000" cy="9144000"/>
  <p:defaultTextStyle>
    <a:defPPr>
      <a:defRPr lang="en-US"/>
    </a:defPPr>
    <a:lvl1pPr marL="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1pPr>
    <a:lvl2pPr marL="219456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2pPr>
    <a:lvl3pPr marL="438912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3pPr>
    <a:lvl4pPr marL="658368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4pPr>
    <a:lvl5pPr marL="877824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5pPr>
    <a:lvl6pPr marL="1097280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6pPr>
    <a:lvl7pPr marL="1316736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7pPr>
    <a:lvl8pPr marL="1536192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8pPr>
    <a:lvl9pPr marL="1755648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824">
          <p15:clr>
            <a:srgbClr val="A4A3A4"/>
          </p15:clr>
        </p15:guide>
        <p15:guide id="2" pos="1036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FF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2" autoAdjust="0"/>
    <p:restoredTop sz="86470" autoAdjust="0"/>
  </p:normalViewPr>
  <p:slideViewPr>
    <p:cSldViewPr snapToGrid="0" snapToObjects="1">
      <p:cViewPr varScale="1">
        <p:scale>
          <a:sx n="16" d="100"/>
          <a:sy n="16" d="100"/>
        </p:scale>
        <p:origin x="1488" y="72"/>
      </p:cViewPr>
      <p:guideLst>
        <p:guide orient="horz" pos="13824"/>
        <p:guide pos="103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83" d="100"/>
          <a:sy n="83" d="100"/>
        </p:scale>
        <p:origin x="2010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image" Target="../media/image13.emf"/><Relationship Id="rId7" Type="http://schemas.openxmlformats.org/officeDocument/2006/relationships/image" Target="../media/image17.emf"/><Relationship Id="rId12" Type="http://schemas.openxmlformats.org/officeDocument/2006/relationships/image" Target="../media/image22.emf"/><Relationship Id="rId2" Type="http://schemas.openxmlformats.org/officeDocument/2006/relationships/image" Target="../media/image12.emf"/><Relationship Id="rId1" Type="http://schemas.openxmlformats.org/officeDocument/2006/relationships/image" Target="../media/image11.emf"/><Relationship Id="rId6" Type="http://schemas.openxmlformats.org/officeDocument/2006/relationships/image" Target="../media/image16.emf"/><Relationship Id="rId11" Type="http://schemas.openxmlformats.org/officeDocument/2006/relationships/image" Target="../media/image21.emf"/><Relationship Id="rId5" Type="http://schemas.openxmlformats.org/officeDocument/2006/relationships/image" Target="../media/image15.emf"/><Relationship Id="rId10" Type="http://schemas.openxmlformats.org/officeDocument/2006/relationships/image" Target="../media/image20.emf"/><Relationship Id="rId4" Type="http://schemas.openxmlformats.org/officeDocument/2006/relationships/image" Target="../media/image14.emf"/><Relationship Id="rId9" Type="http://schemas.openxmlformats.org/officeDocument/2006/relationships/image" Target="../media/image1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A856F1-828A-4E20-9B9A-52EE86EEF99C}" type="datetimeFigureOut">
              <a:rPr lang="en-US" smtClean="0"/>
              <a:t>5/21/2016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79A288-AAA0-46C0-90D2-188F450C1B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469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79A288-AAA0-46C0-90D2-188F450C1B6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1160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stem Demonstr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64882" y="487680"/>
            <a:ext cx="21802318" cy="2509520"/>
          </a:xfrm>
        </p:spPr>
        <p:txBody>
          <a:bodyPr>
            <a:normAutofit/>
          </a:bodyPr>
          <a:lstStyle>
            <a:lvl1pPr marL="0" indent="0" algn="ctr">
              <a:buNone/>
              <a:defRPr sz="9600" b="1" baseline="0">
                <a:solidFill>
                  <a:schemeClr val="tx1"/>
                </a:solidFill>
              </a:defRPr>
            </a:lvl1pPr>
            <a:lvl2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5836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778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Poster Title</a:t>
            </a: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 userDrawn="1"/>
        </p:nvSpPr>
        <p:spPr bwMode="auto">
          <a:xfrm>
            <a:off x="457200" y="4038601"/>
            <a:ext cx="31983363" cy="36118800"/>
          </a:xfrm>
          <a:prstGeom prst="rect">
            <a:avLst/>
          </a:prstGeom>
          <a:noFill/>
          <a:ln w="1270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4389438" eaLnBrk="0" hangingPunct="0">
              <a:defRPr sz="86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86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86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86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86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265541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abling Technolo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8000" y="4226562"/>
            <a:ext cx="31953200" cy="37581838"/>
          </a:xfrm>
          <a:ln w="38100" cmpd="sng">
            <a:solidFill>
              <a:srgbClr val="008000"/>
            </a:solidFill>
            <a:round/>
          </a:ln>
        </p:spPr>
        <p:txBody>
          <a:bodyPr/>
          <a:lstStyle>
            <a:lvl1pPr>
              <a:defRPr baseline="0"/>
            </a:lvl1pPr>
          </a:lstStyle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37760" y="24871680"/>
            <a:ext cx="23042880" cy="11216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5836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778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8098562" y="406400"/>
            <a:ext cx="21031200" cy="27432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Poster Title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406400" y="3149600"/>
            <a:ext cx="31953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Poster Authors</a:t>
            </a:r>
          </a:p>
        </p:txBody>
      </p:sp>
    </p:spTree>
    <p:extLst>
      <p:ext uri="{BB962C8B-B14F-4D97-AF65-F5344CB8AC3E}">
        <p14:creationId xmlns:p14="http://schemas.microsoft.com/office/powerpoint/2010/main" val="757949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Fundamental Sci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8000" y="4226562"/>
            <a:ext cx="31953200" cy="37581838"/>
          </a:xfrm>
          <a:ln w="38100" cmpd="sng">
            <a:solidFill>
              <a:srgbClr val="FF0000"/>
            </a:solidFill>
            <a:round/>
          </a:ln>
        </p:spPr>
        <p:txBody>
          <a:bodyPr/>
          <a:lstStyle>
            <a:lvl1pPr>
              <a:defRPr baseline="0"/>
            </a:lvl1pPr>
          </a:lstStyle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37760" y="24871680"/>
            <a:ext cx="23042880" cy="11216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5836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778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8098562" y="406400"/>
            <a:ext cx="21031200" cy="27432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Poster Title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406400" y="3149600"/>
            <a:ext cx="31953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Poster Authors</a:t>
            </a:r>
          </a:p>
        </p:txBody>
      </p:sp>
    </p:spTree>
    <p:extLst>
      <p:ext uri="{BB962C8B-B14F-4D97-AF65-F5344CB8AC3E}">
        <p14:creationId xmlns:p14="http://schemas.microsoft.com/office/powerpoint/2010/main" val="757949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t Us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468880" y="13634723"/>
            <a:ext cx="27980640" cy="9408160"/>
          </a:xfrm>
        </p:spPr>
        <p:txBody>
          <a:bodyPr/>
          <a:lstStyle/>
          <a:p>
            <a:r>
              <a:rPr lang="en-US" dirty="0" smtClean="0"/>
              <a:t>Red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645920" y="40680643"/>
            <a:ext cx="7680960" cy="2336800"/>
          </a:xfrm>
          <a:prstGeom prst="rect">
            <a:avLst/>
          </a:prstGeom>
        </p:spPr>
        <p:txBody>
          <a:bodyPr/>
          <a:lstStyle/>
          <a:p>
            <a:fld id="{C71A0251-E737-7040-B274-306D922446D0}" type="datetimeFigureOut">
              <a:rPr lang="en-US" smtClean="0"/>
              <a:t>5/21/2016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3591520" y="40680643"/>
            <a:ext cx="7680960" cy="2336800"/>
          </a:xfrm>
          <a:prstGeom prst="rect">
            <a:avLst/>
          </a:prstGeom>
        </p:spPr>
        <p:txBody>
          <a:bodyPr/>
          <a:lstStyle/>
          <a:p>
            <a:fld id="{667E5A9E-778C-F04B-9B8C-D0025EFD2F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088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tif"/><Relationship Id="rId12" Type="http://schemas.openxmlformats.org/officeDocument/2006/relationships/image" Target="../media/image7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11" Type="http://schemas.openxmlformats.org/officeDocument/2006/relationships/image" Target="../media/image6.png"/><Relationship Id="rId5" Type="http://schemas.openxmlformats.org/officeDocument/2006/relationships/theme" Target="../theme/theme1.xml"/><Relationship Id="rId15" Type="http://schemas.openxmlformats.org/officeDocument/2006/relationships/image" Target="../media/image10.png"/><Relationship Id="rId10" Type="http://schemas.openxmlformats.org/officeDocument/2006/relationships/image" Target="../media/image5.jpe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Relationship Id="rId14" Type="http://schemas.openxmlformats.org/officeDocument/2006/relationships/image" Target="../media/image9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975600" y="416566"/>
            <a:ext cx="21031200" cy="2743200"/>
          </a:xfrm>
          <a:prstGeom prst="rect">
            <a:avLst/>
          </a:prstGeom>
        </p:spPr>
        <p:txBody>
          <a:bodyPr vert="horz" lIns="438912" tIns="219456" rIns="438912" bIns="219456" rtlCol="0" anchor="ctr">
            <a:normAutofit/>
          </a:bodyPr>
          <a:lstStyle/>
          <a:p>
            <a:r>
              <a:rPr lang="en-US" dirty="0" smtClean="0"/>
              <a:t>Poster Title Here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1566" y="16357600"/>
            <a:ext cx="31986859" cy="14224000"/>
          </a:xfrm>
          <a:prstGeom prst="rect">
            <a:avLst/>
          </a:prstGeom>
        </p:spPr>
        <p:txBody>
          <a:bodyPr vert="horz" lIns="438912" tIns="219456" rIns="438912" bIns="219456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 descr="freedm-clr-cmyk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596900"/>
            <a:ext cx="6946186" cy="2377440"/>
          </a:xfrm>
          <a:prstGeom prst="rect">
            <a:avLst/>
          </a:prstGeom>
        </p:spPr>
      </p:pic>
      <p:pic>
        <p:nvPicPr>
          <p:cNvPr id="8" name="Picture 7" descr="nsf1.tif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0992" y="416566"/>
            <a:ext cx="2727434" cy="2743200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16366867" y="21237714"/>
            <a:ext cx="184666" cy="14157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7" name="Shape 165"/>
          <p:cNvPicPr preferRelativeResize="0">
            <a:picLocks noChangeAspect="1"/>
          </p:cNvPicPr>
          <p:nvPr userDrawn="1"/>
        </p:nvPicPr>
        <p:blipFill rotWithShape="1">
          <a:blip r:embed="rId8">
            <a:alphaModFix/>
          </a:blip>
          <a:srcRect/>
          <a:stretch/>
        </p:blipFill>
        <p:spPr>
          <a:xfrm>
            <a:off x="25349200" y="4311650"/>
            <a:ext cx="7268004" cy="640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8" descr="ETH-Logo.png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05534" y="40668404"/>
            <a:ext cx="2743200" cy="2743200"/>
          </a:xfrm>
          <a:prstGeom prst="rect">
            <a:avLst/>
          </a:prstGeom>
        </p:spPr>
      </p:pic>
      <p:pic>
        <p:nvPicPr>
          <p:cNvPr id="20" name="Picture 19" descr="image_preview.jpeg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566" y="40668404"/>
            <a:ext cx="4125113" cy="2743200"/>
          </a:xfrm>
          <a:prstGeom prst="rect">
            <a:avLst/>
          </a:prstGeom>
        </p:spPr>
      </p:pic>
      <p:pic>
        <p:nvPicPr>
          <p:cNvPr id="21" name="Picture 20" descr="RWTHApp1.png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47611" y="40668404"/>
            <a:ext cx="2743200" cy="2743200"/>
          </a:xfrm>
          <a:prstGeom prst="rect">
            <a:avLst/>
          </a:prstGeom>
        </p:spPr>
      </p:pic>
      <p:pic>
        <p:nvPicPr>
          <p:cNvPr id="22" name="Picture 21" descr="528ce353605a8.image.jpg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4575" y="40668404"/>
            <a:ext cx="3657600" cy="2743200"/>
          </a:xfrm>
          <a:prstGeom prst="rect">
            <a:avLst/>
          </a:prstGeom>
        </p:spPr>
      </p:pic>
      <p:pic>
        <p:nvPicPr>
          <p:cNvPr id="23" name="Picture 22" descr="FSU_Seal_NewColors_0.pn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2394" y="40668404"/>
            <a:ext cx="2743200" cy="2743200"/>
          </a:xfrm>
          <a:prstGeom prst="rect">
            <a:avLst/>
          </a:prstGeom>
        </p:spPr>
      </p:pic>
      <p:pic>
        <p:nvPicPr>
          <p:cNvPr id="24" name="Picture 23" descr="Missouri_SandT_356.eps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6825" y="40668404"/>
            <a:ext cx="2467428" cy="2743200"/>
          </a:xfrm>
          <a:prstGeom prst="rect">
            <a:avLst/>
          </a:prstGeom>
        </p:spPr>
      </p:pic>
      <p:pic>
        <p:nvPicPr>
          <p:cNvPr id="25" name="Picture 24" descr="image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71593" y="40668404"/>
            <a:ext cx="5559879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744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2" r:id="rId3"/>
    <p:sldLayoutId id="2147483650" r:id="rId4"/>
  </p:sldLayoutIdLst>
  <p:txStyles>
    <p:titleStyle>
      <a:lvl1pPr algn="ctr" defTabSz="2194560" rtl="0" eaLnBrk="1" latinLnBrk="0" hangingPunct="1">
        <a:spcBef>
          <a:spcPct val="0"/>
        </a:spcBef>
        <a:buNone/>
        <a:defRPr sz="1000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45920" indent="-1645920" algn="l" defTabSz="2194560" rtl="0" eaLnBrk="1" latinLnBrk="0" hangingPunct="1">
        <a:spcBef>
          <a:spcPct val="20000"/>
        </a:spcBef>
        <a:buFont typeface="Arial"/>
        <a:buChar char="•"/>
        <a:defRPr sz="15400" kern="1200">
          <a:solidFill>
            <a:schemeClr val="tx1"/>
          </a:solidFill>
          <a:latin typeface="Univers 45 Light"/>
          <a:ea typeface="+mn-ea"/>
          <a:cs typeface="Univers 45 Light"/>
        </a:defRPr>
      </a:lvl1pPr>
      <a:lvl2pPr marL="3566160" indent="-1371600" algn="l" defTabSz="2194560" rtl="0" eaLnBrk="1" latinLnBrk="0" hangingPunct="1">
        <a:spcBef>
          <a:spcPct val="20000"/>
        </a:spcBef>
        <a:buFont typeface="Arial"/>
        <a:buChar char="–"/>
        <a:defRPr sz="13400" kern="1200">
          <a:solidFill>
            <a:schemeClr val="tx1"/>
          </a:solidFill>
          <a:latin typeface="Univers 45 Light"/>
          <a:ea typeface="+mn-ea"/>
          <a:cs typeface="Univers 45 Light"/>
        </a:defRPr>
      </a:lvl2pPr>
      <a:lvl3pPr marL="5486400" indent="-1097280" algn="l" defTabSz="2194560" rtl="0" eaLnBrk="1" latinLnBrk="0" hangingPunct="1">
        <a:spcBef>
          <a:spcPct val="20000"/>
        </a:spcBef>
        <a:buFont typeface="Arial"/>
        <a:buChar char="•"/>
        <a:defRPr sz="11500" kern="1200">
          <a:solidFill>
            <a:schemeClr val="tx1"/>
          </a:solidFill>
          <a:latin typeface="Univers 45 Light"/>
          <a:ea typeface="+mn-ea"/>
          <a:cs typeface="Univers 45 Light"/>
        </a:defRPr>
      </a:lvl3pPr>
      <a:lvl4pPr marL="7680960" indent="-1097280" algn="l" defTabSz="2194560" rtl="0" eaLnBrk="1" latinLnBrk="0" hangingPunct="1">
        <a:spcBef>
          <a:spcPct val="20000"/>
        </a:spcBef>
        <a:buFont typeface="Arial"/>
        <a:buChar char="–"/>
        <a:defRPr sz="9600" kern="1200">
          <a:solidFill>
            <a:schemeClr val="tx1"/>
          </a:solidFill>
          <a:latin typeface="Univers 45 Light"/>
          <a:ea typeface="+mn-ea"/>
          <a:cs typeface="Univers 45 Light"/>
        </a:defRPr>
      </a:lvl4pPr>
      <a:lvl5pPr marL="9875520" indent="-1097280" algn="l" defTabSz="2194560" rtl="0" eaLnBrk="1" latinLnBrk="0" hangingPunct="1">
        <a:spcBef>
          <a:spcPct val="20000"/>
        </a:spcBef>
        <a:buFont typeface="Arial"/>
        <a:buChar char="»"/>
        <a:defRPr sz="9600" kern="1200">
          <a:solidFill>
            <a:schemeClr val="tx1"/>
          </a:solidFill>
          <a:latin typeface="Univers 45 Light"/>
          <a:ea typeface="+mn-ea"/>
          <a:cs typeface="Univers 45 Light"/>
        </a:defRPr>
      </a:lvl5pPr>
      <a:lvl6pPr marL="1207008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64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7pPr>
      <a:lvl8pPr marL="1645920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76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13" Type="http://schemas.openxmlformats.org/officeDocument/2006/relationships/oleObject" Target="../embeddings/oleObject4.bin"/><Relationship Id="rId18" Type="http://schemas.openxmlformats.org/officeDocument/2006/relationships/image" Target="../media/image16.emf"/><Relationship Id="rId26" Type="http://schemas.openxmlformats.org/officeDocument/2006/relationships/image" Target="../media/image20.emf"/><Relationship Id="rId39" Type="http://schemas.openxmlformats.org/officeDocument/2006/relationships/image" Target="../media/image34.png"/><Relationship Id="rId3" Type="http://schemas.openxmlformats.org/officeDocument/2006/relationships/notesSlide" Target="../notesSlides/notesSlide1.xml"/><Relationship Id="rId21" Type="http://schemas.openxmlformats.org/officeDocument/2006/relationships/oleObject" Target="../embeddings/oleObject8.bin"/><Relationship Id="rId34" Type="http://schemas.openxmlformats.org/officeDocument/2006/relationships/image" Target="../media/image31.emf"/><Relationship Id="rId7" Type="http://schemas.openxmlformats.org/officeDocument/2006/relationships/oleObject" Target="../embeddings/oleObject1.bin"/><Relationship Id="rId12" Type="http://schemas.openxmlformats.org/officeDocument/2006/relationships/image" Target="../media/image13.emf"/><Relationship Id="rId17" Type="http://schemas.openxmlformats.org/officeDocument/2006/relationships/oleObject" Target="../embeddings/oleObject6.bin"/><Relationship Id="rId25" Type="http://schemas.openxmlformats.org/officeDocument/2006/relationships/oleObject" Target="../embeddings/oleObject10.bin"/><Relationship Id="rId33" Type="http://schemas.openxmlformats.org/officeDocument/2006/relationships/image" Target="../media/image30.emf"/><Relationship Id="rId38" Type="http://schemas.openxmlformats.org/officeDocument/2006/relationships/image" Target="../media/image22.emf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5.emf"/><Relationship Id="rId20" Type="http://schemas.openxmlformats.org/officeDocument/2006/relationships/image" Target="../media/image17.emf"/><Relationship Id="rId29" Type="http://schemas.openxmlformats.org/officeDocument/2006/relationships/image" Target="../media/image26.png"/><Relationship Id="rId41" Type="http://schemas.openxmlformats.org/officeDocument/2006/relationships/image" Target="../media/image36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25.png"/><Relationship Id="rId11" Type="http://schemas.openxmlformats.org/officeDocument/2006/relationships/oleObject" Target="../embeddings/oleObject3.bin"/><Relationship Id="rId24" Type="http://schemas.openxmlformats.org/officeDocument/2006/relationships/image" Target="../media/image19.emf"/><Relationship Id="rId32" Type="http://schemas.openxmlformats.org/officeDocument/2006/relationships/image" Target="../media/image29.emf"/><Relationship Id="rId37" Type="http://schemas.openxmlformats.org/officeDocument/2006/relationships/oleObject" Target="../embeddings/oleObject12.bin"/><Relationship Id="rId40" Type="http://schemas.openxmlformats.org/officeDocument/2006/relationships/image" Target="../media/image35.png"/><Relationship Id="rId5" Type="http://schemas.openxmlformats.org/officeDocument/2006/relationships/image" Target="../media/image24.png"/><Relationship Id="rId15" Type="http://schemas.openxmlformats.org/officeDocument/2006/relationships/oleObject" Target="../embeddings/oleObject5.bin"/><Relationship Id="rId23" Type="http://schemas.openxmlformats.org/officeDocument/2006/relationships/oleObject" Target="../embeddings/oleObject9.bin"/><Relationship Id="rId28" Type="http://schemas.openxmlformats.org/officeDocument/2006/relationships/image" Target="../media/image21.emf"/><Relationship Id="rId36" Type="http://schemas.openxmlformats.org/officeDocument/2006/relationships/image" Target="../media/image33.emf"/><Relationship Id="rId10" Type="http://schemas.openxmlformats.org/officeDocument/2006/relationships/image" Target="../media/image12.emf"/><Relationship Id="rId19" Type="http://schemas.openxmlformats.org/officeDocument/2006/relationships/oleObject" Target="../embeddings/oleObject7.bin"/><Relationship Id="rId31" Type="http://schemas.openxmlformats.org/officeDocument/2006/relationships/image" Target="../media/image28.emf"/><Relationship Id="rId4" Type="http://schemas.openxmlformats.org/officeDocument/2006/relationships/image" Target="../media/image23.emf"/><Relationship Id="rId9" Type="http://schemas.openxmlformats.org/officeDocument/2006/relationships/oleObject" Target="../embeddings/oleObject2.bin"/><Relationship Id="rId14" Type="http://schemas.openxmlformats.org/officeDocument/2006/relationships/image" Target="../media/image14.emf"/><Relationship Id="rId22" Type="http://schemas.openxmlformats.org/officeDocument/2006/relationships/image" Target="../media/image18.emf"/><Relationship Id="rId27" Type="http://schemas.openxmlformats.org/officeDocument/2006/relationships/oleObject" Target="../embeddings/oleObject11.bin"/><Relationship Id="rId30" Type="http://schemas.openxmlformats.org/officeDocument/2006/relationships/image" Target="../media/image27.emf"/><Relationship Id="rId35" Type="http://schemas.openxmlformats.org/officeDocument/2006/relationships/image" Target="../media/image3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94330" y="12615957"/>
            <a:ext cx="5999872" cy="3902416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65785" y="251876"/>
            <a:ext cx="21090942" cy="2302887"/>
          </a:xfrm>
        </p:spPr>
        <p:txBody>
          <a:bodyPr>
            <a:noAutofit/>
          </a:bodyPr>
          <a:lstStyle/>
          <a:p>
            <a:r>
              <a:rPr lang="en-US" altLang="en-US" sz="6000" smtClean="0">
                <a:latin typeface="Calibri" pitchFamily="34" charset="0"/>
              </a:rPr>
              <a:t>Y8.FS2.6:  </a:t>
            </a:r>
            <a:r>
              <a:rPr lang="en-US" altLang="en-US" sz="6000" dirty="0" smtClean="0">
                <a:latin typeface="Calibri" pitchFamily="34" charset="0"/>
              </a:rPr>
              <a:t>IDA-PBC </a:t>
            </a:r>
            <a:r>
              <a:rPr lang="en-US" altLang="en-US" sz="6000" dirty="0">
                <a:latin typeface="Calibri" pitchFamily="34" charset="0"/>
              </a:rPr>
              <a:t>Control for Port-controlled Phasor Hamiltonian Model of  </a:t>
            </a:r>
            <a:r>
              <a:rPr lang="en-US" altLang="en-US" sz="6000" dirty="0" smtClean="0">
                <a:latin typeface="Calibri" pitchFamily="34" charset="0"/>
              </a:rPr>
              <a:t>Solid State Transformer</a:t>
            </a:r>
            <a:endParaRPr lang="en-US" sz="6000" dirty="0"/>
          </a:p>
        </p:txBody>
      </p:sp>
      <p:sp>
        <p:nvSpPr>
          <p:cNvPr id="4" name="TextBox 3"/>
          <p:cNvSpPr txBox="1"/>
          <p:nvPr/>
        </p:nvSpPr>
        <p:spPr>
          <a:xfrm>
            <a:off x="7864882" y="2363445"/>
            <a:ext cx="2115207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389438"/>
            <a:r>
              <a:rPr lang="en-US" sz="4400" dirty="0" smtClean="0">
                <a:latin typeface="+mj-lt"/>
              </a:rPr>
              <a:t> </a:t>
            </a:r>
            <a:r>
              <a:rPr lang="en-US" altLang="en-US" sz="4400" dirty="0">
                <a:latin typeface="+mj-lt"/>
              </a:rPr>
              <a:t>R. Meshram, S. Khade, M. </a:t>
            </a:r>
            <a:r>
              <a:rPr lang="en-US" altLang="en-US" sz="4400" dirty="0" smtClean="0">
                <a:latin typeface="+mj-lt"/>
              </a:rPr>
              <a:t>Monika, </a:t>
            </a:r>
            <a:r>
              <a:rPr lang="en-US" altLang="en-US" sz="4400" dirty="0">
                <a:latin typeface="+mj-lt"/>
              </a:rPr>
              <a:t>N. Singh</a:t>
            </a:r>
          </a:p>
          <a:p>
            <a:pPr algn="ctr" defTabSz="4389438"/>
            <a:r>
              <a:rPr lang="en-US" altLang="en-US" sz="4400" dirty="0">
                <a:latin typeface="+mj-lt"/>
              </a:rPr>
              <a:t>S. </a:t>
            </a:r>
            <a:r>
              <a:rPr lang="en-US" altLang="en-US" sz="4400" dirty="0" smtClean="0">
                <a:latin typeface="+mj-lt"/>
              </a:rPr>
              <a:t>Wagh and </a:t>
            </a:r>
            <a:r>
              <a:rPr lang="en-US" altLang="en-US" sz="4400" dirty="0">
                <a:latin typeface="+mj-lt"/>
              </a:rPr>
              <a:t>A. </a:t>
            </a:r>
            <a:r>
              <a:rPr lang="en-US" altLang="en-US" sz="4400" dirty="0" smtClean="0">
                <a:latin typeface="+mj-lt"/>
              </a:rPr>
              <a:t>Stankovic Tufts University</a:t>
            </a:r>
            <a:r>
              <a:rPr lang="en-US" sz="4400" dirty="0" smtClean="0">
                <a:latin typeface="+mj-lt"/>
              </a:rPr>
              <a:t>                  </a:t>
            </a:r>
            <a:endParaRPr lang="en-US" sz="4400" dirty="0">
              <a:latin typeface="+mj-lt"/>
            </a:endParaRP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512290" y="4055757"/>
            <a:ext cx="4795837" cy="1323975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>
              <a:defRPr sz="8000" b="1" u="sng">
                <a:solidFill>
                  <a:schemeClr val="bg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latin typeface="Arial" charset="0"/>
              </a:defRPr>
            </a:lvl2pPr>
            <a:lvl3pPr marL="1143000" indent="-228600" eaLnBrk="0" hangingPunct="0">
              <a:defRPr>
                <a:latin typeface="Arial" charset="0"/>
              </a:defRPr>
            </a:lvl3pPr>
            <a:lvl4pPr marL="1600200" indent="-228600" eaLnBrk="0" hangingPunct="0">
              <a:defRPr>
                <a:latin typeface="Arial" charset="0"/>
              </a:defRPr>
            </a:lvl4pPr>
            <a:lvl5pPr marL="2057400" indent="-228600" eaLnBrk="0" hangingPunct="0">
              <a:defRPr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9pPr>
          </a:lstStyle>
          <a:p>
            <a:r>
              <a:rPr lang="en-US" dirty="0"/>
              <a:t>Objective:</a:t>
            </a:r>
          </a:p>
        </p:txBody>
      </p:sp>
      <p:sp>
        <p:nvSpPr>
          <p:cNvPr id="7" name="TextBox 24"/>
          <p:cNvSpPr txBox="1">
            <a:spLocks noChangeArrowheads="1"/>
          </p:cNvSpPr>
          <p:nvPr/>
        </p:nvSpPr>
        <p:spPr bwMode="auto">
          <a:xfrm>
            <a:off x="512134" y="9674476"/>
            <a:ext cx="9229725" cy="132397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>
            <a:spAutoFit/>
          </a:bodyPr>
          <a:lstStyle>
            <a:defPPr>
              <a:defRPr lang="en-US"/>
            </a:defPPr>
            <a:lvl1pPr>
              <a:defRPr sz="8000" b="1" u="sng">
                <a:solidFill>
                  <a:schemeClr val="bg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latin typeface="Arial" charset="0"/>
              </a:defRPr>
            </a:lvl2pPr>
            <a:lvl3pPr marL="1143000" indent="-228600" eaLnBrk="0" hangingPunct="0">
              <a:defRPr>
                <a:latin typeface="Arial" charset="0"/>
              </a:defRPr>
            </a:lvl3pPr>
            <a:lvl4pPr marL="1600200" indent="-228600" eaLnBrk="0" hangingPunct="0">
              <a:defRPr>
                <a:latin typeface="Arial" charset="0"/>
              </a:defRPr>
            </a:lvl4pPr>
            <a:lvl5pPr marL="2057400" indent="-228600" eaLnBrk="0" hangingPunct="0">
              <a:defRPr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9pPr>
          </a:lstStyle>
          <a:p>
            <a:r>
              <a:rPr lang="en-US" dirty="0"/>
              <a:t>Technical Approach:</a:t>
            </a:r>
          </a:p>
        </p:txBody>
      </p:sp>
      <p:sp>
        <p:nvSpPr>
          <p:cNvPr id="8" name="TextBox 25"/>
          <p:cNvSpPr txBox="1">
            <a:spLocks noChangeArrowheads="1"/>
          </p:cNvSpPr>
          <p:nvPr/>
        </p:nvSpPr>
        <p:spPr bwMode="auto">
          <a:xfrm>
            <a:off x="545587" y="21847873"/>
            <a:ext cx="8077200" cy="132397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>
            <a:spAutoFit/>
          </a:bodyPr>
          <a:lstStyle>
            <a:defPPr>
              <a:defRPr lang="en-US"/>
            </a:defPPr>
            <a:lvl1pPr>
              <a:defRPr sz="8000" b="1" u="sng">
                <a:solidFill>
                  <a:schemeClr val="bg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latin typeface="Arial" charset="0"/>
              </a:defRPr>
            </a:lvl2pPr>
            <a:lvl3pPr marL="1143000" indent="-228600" eaLnBrk="0" hangingPunct="0">
              <a:defRPr>
                <a:latin typeface="Arial" charset="0"/>
              </a:defRPr>
            </a:lvl3pPr>
            <a:lvl4pPr marL="1600200" indent="-228600" eaLnBrk="0" hangingPunct="0">
              <a:defRPr>
                <a:latin typeface="Arial" charset="0"/>
              </a:defRPr>
            </a:lvl4pPr>
            <a:lvl5pPr marL="2057400" indent="-228600" eaLnBrk="0" hangingPunct="0">
              <a:defRPr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9pPr>
          </a:lstStyle>
          <a:p>
            <a:r>
              <a:rPr lang="en-US" dirty="0"/>
              <a:t>Accomplishments:</a:t>
            </a:r>
          </a:p>
        </p:txBody>
      </p:sp>
      <p:sp>
        <p:nvSpPr>
          <p:cNvPr id="9" name="TextBox 26"/>
          <p:cNvSpPr txBox="1">
            <a:spLocks noChangeArrowheads="1"/>
          </p:cNvSpPr>
          <p:nvPr/>
        </p:nvSpPr>
        <p:spPr bwMode="auto">
          <a:xfrm>
            <a:off x="502541" y="31907618"/>
            <a:ext cx="5049837" cy="132397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>
            <a:spAutoFit/>
          </a:bodyPr>
          <a:lstStyle>
            <a:defPPr>
              <a:defRPr lang="en-US"/>
            </a:defPPr>
            <a:lvl1pPr>
              <a:defRPr sz="8000" b="1" u="sng">
                <a:solidFill>
                  <a:schemeClr val="bg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latin typeface="Arial" charset="0"/>
              </a:defRPr>
            </a:lvl2pPr>
            <a:lvl3pPr marL="1143000" indent="-228600" eaLnBrk="0" hangingPunct="0">
              <a:defRPr>
                <a:latin typeface="Arial" charset="0"/>
              </a:defRPr>
            </a:lvl3pPr>
            <a:lvl4pPr marL="1600200" indent="-228600" eaLnBrk="0" hangingPunct="0">
              <a:defRPr>
                <a:latin typeface="Arial" charset="0"/>
              </a:defRPr>
            </a:lvl4pPr>
            <a:lvl5pPr marL="2057400" indent="-228600" eaLnBrk="0" hangingPunct="0">
              <a:defRPr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9pPr>
          </a:lstStyle>
          <a:p>
            <a:r>
              <a:rPr lang="en-US" dirty="0"/>
              <a:t>Next Steps:</a:t>
            </a:r>
          </a:p>
        </p:txBody>
      </p:sp>
      <p:sp>
        <p:nvSpPr>
          <p:cNvPr id="10" name="TextBox 27"/>
          <p:cNvSpPr txBox="1">
            <a:spLocks noChangeArrowheads="1"/>
          </p:cNvSpPr>
          <p:nvPr/>
        </p:nvSpPr>
        <p:spPr bwMode="auto">
          <a:xfrm>
            <a:off x="448142" y="35531223"/>
            <a:ext cx="7580312" cy="132397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>
            <a:spAutoFit/>
          </a:bodyPr>
          <a:lstStyle>
            <a:defPPr>
              <a:defRPr lang="en-US"/>
            </a:defPPr>
            <a:lvl1pPr>
              <a:defRPr sz="8000" b="1" u="sng">
                <a:solidFill>
                  <a:schemeClr val="bg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latin typeface="Arial" charset="0"/>
              </a:defRPr>
            </a:lvl2pPr>
            <a:lvl3pPr marL="1143000" indent="-228600" eaLnBrk="0" hangingPunct="0">
              <a:defRPr>
                <a:latin typeface="Arial" charset="0"/>
              </a:defRPr>
            </a:lvl3pPr>
            <a:lvl4pPr marL="1600200" indent="-228600" eaLnBrk="0" hangingPunct="0">
              <a:defRPr>
                <a:latin typeface="Arial" charset="0"/>
              </a:defRPr>
            </a:lvl4pPr>
            <a:lvl5pPr marL="2057400" indent="-228600" eaLnBrk="0" hangingPunct="0">
              <a:defRPr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9pPr>
          </a:lstStyle>
          <a:p>
            <a:r>
              <a:rPr lang="en-US" dirty="0"/>
              <a:t>Potential Impact:</a:t>
            </a:r>
          </a:p>
        </p:txBody>
      </p:sp>
      <p:sp>
        <p:nvSpPr>
          <p:cNvPr id="11" name="Oval 1"/>
          <p:cNvSpPr>
            <a:spLocks noChangeArrowheads="1"/>
          </p:cNvSpPr>
          <p:nvPr/>
        </p:nvSpPr>
        <p:spPr bwMode="auto">
          <a:xfrm rot="21249617">
            <a:off x="27106504" y="9130632"/>
            <a:ext cx="1039812" cy="701675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4389438">
              <a:defRPr sz="8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389438">
              <a:defRPr sz="8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389438">
              <a:defRPr sz="8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389438">
              <a:defRPr sz="8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389438">
              <a:defRPr sz="8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397745" y="4000559"/>
            <a:ext cx="199346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5400" b="1" dirty="0">
                <a:solidFill>
                  <a:srgbClr val="000000"/>
                </a:solidFill>
                <a:cs typeface="Times New Roman" panose="02020603050405020304" pitchFamily="18" charset="0"/>
              </a:rPr>
              <a:t>IDA-PBC </a:t>
            </a:r>
            <a:r>
              <a:rPr lang="en-US" sz="5400" b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for </a:t>
            </a:r>
            <a:r>
              <a:rPr lang="en-US" sz="5400" b="1" dirty="0">
                <a:solidFill>
                  <a:srgbClr val="000000"/>
                </a:solidFill>
                <a:cs typeface="Times New Roman" panose="02020603050405020304" pitchFamily="18" charset="0"/>
              </a:rPr>
              <a:t>Port-controlled Phasor </a:t>
            </a:r>
            <a:r>
              <a:rPr lang="en-US" sz="5400" b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Hamiltonian (PCPH) </a:t>
            </a:r>
            <a:r>
              <a:rPr lang="en-US" sz="5400" b="1" dirty="0">
                <a:solidFill>
                  <a:srgbClr val="000000"/>
                </a:solidFill>
                <a:cs typeface="Times New Roman" panose="02020603050405020304" pitchFamily="18" charset="0"/>
              </a:rPr>
              <a:t>Model of </a:t>
            </a:r>
            <a:r>
              <a:rPr lang="en-US" sz="5400" b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SST</a:t>
            </a:r>
            <a:endParaRPr lang="en-US" sz="5400" b="1" dirty="0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766916" y="9457877"/>
            <a:ext cx="152505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cs typeface="Times New Roman" panose="02020603050405020304" pitchFamily="18" charset="0"/>
              </a:rPr>
              <a:t>Port-controlled </a:t>
            </a:r>
            <a:r>
              <a:rPr lang="en-US" sz="5400" b="1" dirty="0" smtClean="0">
                <a:cs typeface="Times New Roman" panose="02020603050405020304" pitchFamily="18" charset="0"/>
              </a:rPr>
              <a:t>Phasor Hamiltonian Modeling of SST</a:t>
            </a:r>
            <a:endParaRPr lang="en-US" sz="5400" b="1" dirty="0">
              <a:cs typeface="Times New Roman" panose="02020603050405020304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4690631" y="23163783"/>
            <a:ext cx="714029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Fig. 5 Flowchart of IDA-PBC algorithm </a:t>
            </a:r>
            <a:endParaRPr lang="en-US" sz="3200" dirty="0"/>
          </a:p>
        </p:txBody>
      </p:sp>
      <p:sp>
        <p:nvSpPr>
          <p:cNvPr id="93" name="Rectangle 92"/>
          <p:cNvSpPr/>
          <p:nvPr/>
        </p:nvSpPr>
        <p:spPr>
          <a:xfrm>
            <a:off x="8666298" y="22022039"/>
            <a:ext cx="1006898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Validation with simulation results</a:t>
            </a:r>
            <a:endParaRPr lang="en-US" sz="5400" b="1" dirty="0">
              <a:cs typeface="Times New Roman" panose="02020603050405020304" pitchFamily="18" charset="0"/>
            </a:endParaRPr>
          </a:p>
        </p:txBody>
      </p:sp>
      <p:grpSp>
        <p:nvGrpSpPr>
          <p:cNvPr id="109" name="Group 108"/>
          <p:cNvGrpSpPr/>
          <p:nvPr/>
        </p:nvGrpSpPr>
        <p:grpSpPr>
          <a:xfrm>
            <a:off x="661585" y="23394691"/>
            <a:ext cx="7727216" cy="3936735"/>
            <a:chOff x="8658504" y="36902653"/>
            <a:chExt cx="7524942" cy="4507135"/>
          </a:xfrm>
        </p:grpSpPr>
        <p:pic>
          <p:nvPicPr>
            <p:cNvPr id="110" name="Picture 10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658504" y="36902653"/>
              <a:ext cx="7524942" cy="3453921"/>
            </a:xfrm>
            <a:prstGeom prst="rect">
              <a:avLst/>
            </a:prstGeom>
          </p:spPr>
        </p:pic>
        <p:sp>
          <p:nvSpPr>
            <p:cNvPr id="111" name="TextBox 110"/>
            <p:cNvSpPr txBox="1"/>
            <p:nvPr/>
          </p:nvSpPr>
          <p:spPr>
            <a:xfrm>
              <a:off x="9168069" y="40458386"/>
              <a:ext cx="6588710" cy="9514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2400" dirty="0" smtClean="0"/>
                <a:t>Fig. 6 Rectifier output voltage (VdcH) response with load resistance alters from 100 Ω to 80 Ω at 1 sec </a:t>
              </a:r>
              <a:endParaRPr lang="en-US" sz="2400" dirty="0"/>
            </a:p>
          </p:txBody>
        </p:sp>
      </p:grpSp>
      <p:grpSp>
        <p:nvGrpSpPr>
          <p:cNvPr id="112" name="Group 111"/>
          <p:cNvGrpSpPr/>
          <p:nvPr/>
        </p:nvGrpSpPr>
        <p:grpSpPr>
          <a:xfrm>
            <a:off x="657758" y="27732813"/>
            <a:ext cx="7558711" cy="4022376"/>
            <a:chOff x="9067616" y="33065696"/>
            <a:chExt cx="7524942" cy="4383600"/>
          </a:xfrm>
        </p:grpSpPr>
        <p:pic>
          <p:nvPicPr>
            <p:cNvPr id="113" name="Picture 11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067616" y="33065696"/>
              <a:ext cx="7524942" cy="3284623"/>
            </a:xfrm>
            <a:prstGeom prst="rect">
              <a:avLst/>
            </a:prstGeom>
          </p:spPr>
        </p:pic>
        <p:sp>
          <p:nvSpPr>
            <p:cNvPr id="114" name="TextBox 113"/>
            <p:cNvSpPr txBox="1"/>
            <p:nvPr/>
          </p:nvSpPr>
          <p:spPr>
            <a:xfrm>
              <a:off x="9468603" y="36543672"/>
              <a:ext cx="6610238" cy="9056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2400" dirty="0" smtClean="0"/>
                <a:t>Fig. </a:t>
              </a:r>
              <a:r>
                <a:rPr lang="en-US" sz="2400" dirty="0"/>
                <a:t>7</a:t>
              </a:r>
              <a:r>
                <a:rPr lang="en-US" sz="2400" dirty="0" smtClean="0"/>
                <a:t> DAB output voltage (VdcL) response </a:t>
              </a:r>
              <a:r>
                <a:rPr lang="en-US" sz="2400" dirty="0"/>
                <a:t>w</a:t>
              </a:r>
              <a:r>
                <a:rPr lang="en-US" sz="2400" dirty="0" smtClean="0"/>
                <a:t>ith load </a:t>
              </a:r>
            </a:p>
            <a:p>
              <a:pPr algn="just"/>
              <a:r>
                <a:rPr lang="en-US" sz="2400" dirty="0" smtClean="0"/>
                <a:t>resistance alters from 38 Ω to 30 Ω at 1 sec</a:t>
              </a:r>
              <a:endParaRPr lang="en-US" sz="2400" dirty="0"/>
            </a:p>
          </p:txBody>
        </p:sp>
      </p:grpSp>
      <p:sp>
        <p:nvSpPr>
          <p:cNvPr id="124" name="TextBox 123"/>
          <p:cNvSpPr txBox="1"/>
          <p:nvPr/>
        </p:nvSpPr>
        <p:spPr>
          <a:xfrm>
            <a:off x="520357" y="36737769"/>
            <a:ext cx="1937802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600" b="1" dirty="0" smtClean="0">
                <a:solidFill>
                  <a:srgbClr val="000000"/>
                </a:solidFill>
                <a:latin typeface="+mn-lt"/>
              </a:rPr>
              <a:t>Complement</a:t>
            </a:r>
            <a:r>
              <a:rPr lang="en-US" sz="3600" dirty="0" smtClean="0">
                <a:solidFill>
                  <a:srgbClr val="000000"/>
                </a:solidFill>
                <a:latin typeface="+mn-lt"/>
              </a:rPr>
              <a:t>:</a:t>
            </a:r>
          </a:p>
          <a:p>
            <a:pPr marL="342900" lvl="0" indent="-342900" algn="just">
              <a:buFont typeface="Arial"/>
              <a:buChar char="•"/>
            </a:pPr>
            <a:r>
              <a:rPr lang="en-US" sz="3600" dirty="0" smtClean="0">
                <a:solidFill>
                  <a:srgbClr val="9933FF"/>
                </a:solidFill>
                <a:latin typeface="+mn-lt"/>
              </a:rPr>
              <a:t>Time</a:t>
            </a:r>
            <a:r>
              <a:rPr lang="en-US" sz="3600" dirty="0">
                <a:solidFill>
                  <a:srgbClr val="9933FF"/>
                </a:solidFill>
                <a:latin typeface="+mn-lt"/>
              </a:rPr>
              <a:t>-domain simulations by  offering sensitivities to design quantities and basis for control </a:t>
            </a:r>
            <a:r>
              <a:rPr lang="en-US" sz="3600" dirty="0" smtClean="0">
                <a:solidFill>
                  <a:srgbClr val="9933FF"/>
                </a:solidFill>
                <a:latin typeface="+mn-lt"/>
              </a:rPr>
              <a:t>design</a:t>
            </a:r>
            <a:endParaRPr lang="en-US" sz="3600" dirty="0">
              <a:solidFill>
                <a:srgbClr val="9933FF"/>
              </a:solidFill>
              <a:latin typeface="+mn-lt"/>
            </a:endParaRPr>
          </a:p>
          <a:p>
            <a:pPr marL="342900" lvl="0" indent="-342900" algn="just">
              <a:buFont typeface="Arial"/>
              <a:buChar char="•"/>
            </a:pPr>
            <a:r>
              <a:rPr lang="en-US" sz="3600" dirty="0" smtClean="0">
                <a:solidFill>
                  <a:srgbClr val="00B050"/>
                </a:solidFill>
                <a:latin typeface="+mn-lt"/>
              </a:rPr>
              <a:t>Robust </a:t>
            </a:r>
            <a:r>
              <a:rPr lang="en-US" sz="3600" dirty="0">
                <a:solidFill>
                  <a:srgbClr val="00B050"/>
                </a:solidFill>
                <a:latin typeface="+mn-lt"/>
              </a:rPr>
              <a:t>control design methods by exploiting simplicity of energy flow and dissipation as a basis for effective </a:t>
            </a:r>
            <a:r>
              <a:rPr lang="en-US" sz="3600" dirty="0" smtClean="0">
                <a:solidFill>
                  <a:srgbClr val="00B050"/>
                </a:solidFill>
                <a:latin typeface="+mn-lt"/>
              </a:rPr>
              <a:t>design</a:t>
            </a:r>
          </a:p>
          <a:p>
            <a:pPr marL="342900" lvl="0" indent="-342900" algn="just">
              <a:buFont typeface="Arial"/>
              <a:buChar char="•"/>
            </a:pPr>
            <a:r>
              <a:rPr lang="en-US" sz="3600" dirty="0" smtClean="0">
                <a:solidFill>
                  <a:srgbClr val="9933FF"/>
                </a:solidFill>
                <a:latin typeface="+mn-lt"/>
              </a:rPr>
              <a:t>Port</a:t>
            </a:r>
            <a:r>
              <a:rPr lang="en-US" sz="3600" dirty="0">
                <a:solidFill>
                  <a:srgbClr val="9933FF"/>
                </a:solidFill>
                <a:latin typeface="+mn-lt"/>
              </a:rPr>
              <a:t>-controlled Hamiltonian descriptions with hierarchical, multi-scale modeling at different levels of abstraction</a:t>
            </a:r>
            <a:r>
              <a:rPr lang="en-US" sz="3600" dirty="0" smtClean="0">
                <a:solidFill>
                  <a:srgbClr val="9933FF"/>
                </a:solidFill>
                <a:latin typeface="+mn-lt"/>
              </a:rPr>
              <a:t>.</a:t>
            </a:r>
            <a:endParaRPr lang="en-US" sz="3600" dirty="0">
              <a:solidFill>
                <a:srgbClr val="9933FF"/>
              </a:solidFill>
              <a:latin typeface="+mn-l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1653908" y="5602459"/>
            <a:ext cx="451114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romanLcPeriod"/>
            </a:pPr>
            <a:r>
              <a:rPr lang="en-US" sz="4000" dirty="0" smtClean="0">
                <a:solidFill>
                  <a:srgbClr val="00B050"/>
                </a:solidFill>
              </a:rPr>
              <a:t>System modeled in DP variables </a:t>
            </a:r>
          </a:p>
          <a:p>
            <a:pPr marL="457200" indent="-457200">
              <a:buFont typeface="+mj-lt"/>
              <a:buAutoNum type="romanLcPeriod"/>
            </a:pPr>
            <a:r>
              <a:rPr lang="en-US" sz="4000" dirty="0" smtClean="0">
                <a:solidFill>
                  <a:srgbClr val="9933FF"/>
                </a:solidFill>
              </a:rPr>
              <a:t>Modular control technique</a:t>
            </a:r>
          </a:p>
          <a:p>
            <a:pPr marL="457200" indent="-457200">
              <a:buFont typeface="+mj-lt"/>
              <a:buAutoNum type="romanLcPeriod"/>
            </a:pPr>
            <a:r>
              <a:rPr lang="en-US" sz="4000" dirty="0" smtClean="0">
                <a:solidFill>
                  <a:srgbClr val="00B050"/>
                </a:solidFill>
              </a:rPr>
              <a:t>Stabilization using Energy balance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448142" y="33573382"/>
            <a:ext cx="20287942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3600" dirty="0" smtClean="0">
                <a:solidFill>
                  <a:srgbClr val="9933FF"/>
                </a:solidFill>
              </a:rPr>
              <a:t>Modification in controller design to supports </a:t>
            </a:r>
            <a:r>
              <a:rPr lang="en-US" sz="3600" dirty="0">
                <a:solidFill>
                  <a:srgbClr val="9933FF"/>
                </a:solidFill>
              </a:rPr>
              <a:t>bidirectional power </a:t>
            </a:r>
            <a:r>
              <a:rPr lang="en-US" sz="3600" dirty="0" smtClean="0">
                <a:solidFill>
                  <a:srgbClr val="9933FF"/>
                </a:solidFill>
              </a:rPr>
              <a:t>flow</a:t>
            </a:r>
          </a:p>
          <a:p>
            <a:pPr marL="457200" indent="-457200">
              <a:buFont typeface="Arial"/>
              <a:buChar char="•"/>
            </a:pPr>
            <a:r>
              <a:rPr lang="en-US" sz="3600" dirty="0" smtClean="0">
                <a:solidFill>
                  <a:srgbClr val="00B050"/>
                </a:solidFill>
              </a:rPr>
              <a:t>Integration of renewable sources to grid using SST in port-controlled phasor Hamiltonian structure and controller design  </a:t>
            </a:r>
          </a:p>
        </p:txBody>
      </p:sp>
      <p:grpSp>
        <p:nvGrpSpPr>
          <p:cNvPr id="62" name="Group 61"/>
          <p:cNvGrpSpPr/>
          <p:nvPr/>
        </p:nvGrpSpPr>
        <p:grpSpPr>
          <a:xfrm>
            <a:off x="21187652" y="24383876"/>
            <a:ext cx="10925505" cy="11427145"/>
            <a:chOff x="33042084" y="12302302"/>
            <a:chExt cx="11843966" cy="15796038"/>
          </a:xfrm>
        </p:grpSpPr>
        <p:graphicFrame>
          <p:nvGraphicFramePr>
            <p:cNvPr id="131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80742281"/>
                </p:ext>
              </p:extLst>
            </p:nvPr>
          </p:nvGraphicFramePr>
          <p:xfrm>
            <a:off x="35908241" y="12689246"/>
            <a:ext cx="4557883" cy="1422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08" name="Equation" r:id="rId7" imgW="1651000" imgH="444500" progId="Equation.DSMT4">
                    <p:embed/>
                  </p:oleObj>
                </mc:Choice>
                <mc:Fallback>
                  <p:oleObj name="Equation" r:id="rId7" imgW="1651000" imgH="4445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908241" y="12689246"/>
                          <a:ext cx="4557883" cy="1422400"/>
                        </a:xfrm>
                        <a:prstGeom prst="rect">
                          <a:avLst/>
                        </a:prstGeom>
                        <a:noFill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2" name="Rectangle 131"/>
            <p:cNvSpPr/>
            <p:nvPr/>
          </p:nvSpPr>
          <p:spPr>
            <a:xfrm>
              <a:off x="33108505" y="12302302"/>
              <a:ext cx="11777545" cy="7410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sz="4000" dirty="0">
                  <a:solidFill>
                    <a:srgbClr val="9933FF"/>
                  </a:solidFill>
                  <a:cs typeface="Times New Roman" panose="02020603050405020304" pitchFamily="18" charset="0"/>
                </a:rPr>
                <a:t>Step 1 – Decide desired closed </a:t>
              </a:r>
              <a:r>
                <a:rPr lang="en-US" sz="4000" dirty="0" smtClean="0">
                  <a:solidFill>
                    <a:srgbClr val="9933FF"/>
                  </a:solidFill>
                  <a:cs typeface="Times New Roman" panose="02020603050405020304" pitchFamily="18" charset="0"/>
                </a:rPr>
                <a:t>loop system dynamics  </a:t>
              </a:r>
              <a:endParaRPr lang="en-US" sz="4000" dirty="0">
                <a:solidFill>
                  <a:srgbClr val="9933FF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133" name="Rectangle 132"/>
            <p:cNvSpPr/>
            <p:nvPr/>
          </p:nvSpPr>
          <p:spPr>
            <a:xfrm>
              <a:off x="33137459" y="14159008"/>
              <a:ext cx="9723743" cy="7410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sz="4000" dirty="0">
                  <a:solidFill>
                    <a:srgbClr val="00B050"/>
                  </a:solidFill>
                  <a:cs typeface="Times New Roman" panose="02020603050405020304" pitchFamily="18" charset="0"/>
                </a:rPr>
                <a:t>Step 2 – Find equilibrium point by imposing </a:t>
              </a:r>
            </a:p>
          </p:txBody>
        </p:sp>
        <p:graphicFrame>
          <p:nvGraphicFramePr>
            <p:cNvPr id="134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95506502"/>
                </p:ext>
              </p:extLst>
            </p:nvPr>
          </p:nvGraphicFramePr>
          <p:xfrm>
            <a:off x="36636221" y="14902555"/>
            <a:ext cx="3957691" cy="854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09" name="Equation" r:id="rId9" imgW="1308100" imgH="266700" progId="Equation.DSMT4">
                    <p:embed/>
                  </p:oleObj>
                </mc:Choice>
                <mc:Fallback>
                  <p:oleObj name="Equation" r:id="rId9" imgW="1308100" imgH="266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636221" y="14902555"/>
                          <a:ext cx="3957691" cy="854075"/>
                        </a:xfrm>
                        <a:prstGeom prst="rect">
                          <a:avLst/>
                        </a:prstGeom>
                        <a:noFill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5" name="TextBox 134"/>
            <p:cNvSpPr txBox="1"/>
            <p:nvPr/>
          </p:nvSpPr>
          <p:spPr>
            <a:xfrm>
              <a:off x="33108505" y="15757489"/>
              <a:ext cx="6291018" cy="741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 smtClean="0">
                  <a:solidFill>
                    <a:srgbClr val="9933FF"/>
                  </a:solidFill>
                  <a:cs typeface="Times New Roman" panose="02020603050405020304" pitchFamily="18" charset="0"/>
                </a:rPr>
                <a:t>Step 3 – Matching Objective</a:t>
              </a:r>
              <a:endParaRPr lang="en-US" sz="4000" dirty="0">
                <a:solidFill>
                  <a:srgbClr val="9933FF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136" name="Rectangle 135"/>
            <p:cNvSpPr/>
            <p:nvPr/>
          </p:nvSpPr>
          <p:spPr>
            <a:xfrm>
              <a:off x="33119315" y="17608324"/>
              <a:ext cx="7668335" cy="7410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sz="4000" dirty="0">
                  <a:solidFill>
                    <a:srgbClr val="00B050"/>
                  </a:solidFill>
                  <a:cs typeface="Times New Roman" panose="02020603050405020304" pitchFamily="18" charset="0"/>
                </a:rPr>
                <a:t>Step 4 – For convenience, Define</a:t>
              </a:r>
            </a:p>
          </p:txBody>
        </p:sp>
        <p:graphicFrame>
          <p:nvGraphicFramePr>
            <p:cNvPr id="13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98998078"/>
                </p:ext>
              </p:extLst>
            </p:nvPr>
          </p:nvGraphicFramePr>
          <p:xfrm>
            <a:off x="35557247" y="18512631"/>
            <a:ext cx="7467696" cy="8937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10" name="Equation" r:id="rId11" imgW="2705100" imgH="279400" progId="Equation.DSMT4">
                    <p:embed/>
                  </p:oleObj>
                </mc:Choice>
                <mc:Fallback>
                  <p:oleObj name="Equation" r:id="rId11" imgW="2705100" imgH="279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557247" y="18512631"/>
                          <a:ext cx="7467696" cy="893762"/>
                        </a:xfrm>
                        <a:prstGeom prst="rect">
                          <a:avLst/>
                        </a:prstGeom>
                        <a:noFill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8" name="TextBox 137"/>
            <p:cNvSpPr txBox="1"/>
            <p:nvPr/>
          </p:nvSpPr>
          <p:spPr>
            <a:xfrm>
              <a:off x="33110672" y="21440552"/>
              <a:ext cx="7193727" cy="741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 smtClean="0">
                  <a:solidFill>
                    <a:srgbClr val="9933FF"/>
                  </a:solidFill>
                  <a:cs typeface="Times New Roman" panose="02020603050405020304" pitchFamily="18" charset="0"/>
                </a:rPr>
                <a:t>Step 5 – Structure Preservation  </a:t>
              </a:r>
              <a:endParaRPr lang="en-US" sz="4000" dirty="0">
                <a:solidFill>
                  <a:srgbClr val="9933FF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154" name="Rectangle 153"/>
            <p:cNvSpPr/>
            <p:nvPr/>
          </p:nvSpPr>
          <p:spPr>
            <a:xfrm>
              <a:off x="34870098" y="19523613"/>
              <a:ext cx="1388522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sz="4000" dirty="0" smtClean="0">
                  <a:solidFill>
                    <a:srgbClr val="000000"/>
                  </a:solidFill>
                  <a:cs typeface="Times New Roman" panose="02020603050405020304" pitchFamily="18" charset="0"/>
                </a:rPr>
                <a:t>Fixing</a:t>
              </a:r>
              <a:endParaRPr lang="en-US" sz="4000" dirty="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155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3042066"/>
                </p:ext>
              </p:extLst>
            </p:nvPr>
          </p:nvGraphicFramePr>
          <p:xfrm>
            <a:off x="36504680" y="19520693"/>
            <a:ext cx="3083799" cy="8524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11" name="Equation" r:id="rId13" imgW="1117600" imgH="266700" progId="Equation.DSMT4">
                    <p:embed/>
                  </p:oleObj>
                </mc:Choice>
                <mc:Fallback>
                  <p:oleObj name="Equation" r:id="rId13" imgW="1117600" imgH="266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504680" y="19520693"/>
                          <a:ext cx="3083799" cy="852488"/>
                        </a:xfrm>
                        <a:prstGeom prst="rect">
                          <a:avLst/>
                        </a:prstGeom>
                        <a:noFill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0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91546389"/>
                </p:ext>
              </p:extLst>
            </p:nvPr>
          </p:nvGraphicFramePr>
          <p:xfrm>
            <a:off x="36464301" y="20248684"/>
            <a:ext cx="5014083" cy="1422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12" name="Equation" r:id="rId15" imgW="1816100" imgH="444500" progId="Equation.DSMT4">
                    <p:embed/>
                  </p:oleObj>
                </mc:Choice>
                <mc:Fallback>
                  <p:oleObj name="Equation" r:id="rId15" imgW="1816100" imgH="4445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464301" y="20248684"/>
                          <a:ext cx="5014083" cy="1422400"/>
                        </a:xfrm>
                        <a:prstGeom prst="rect">
                          <a:avLst/>
                        </a:prstGeom>
                        <a:noFill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1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40822712"/>
                </p:ext>
              </p:extLst>
            </p:nvPr>
          </p:nvGraphicFramePr>
          <p:xfrm>
            <a:off x="34541310" y="22102462"/>
            <a:ext cx="7607432" cy="16668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13" name="Equation" r:id="rId17" imgW="2755900" imgH="520700" progId="Equation.DSMT4">
                    <p:embed/>
                  </p:oleObj>
                </mc:Choice>
                <mc:Fallback>
                  <p:oleObj name="Equation" r:id="rId17" imgW="2755900" imgH="520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541310" y="22102462"/>
                          <a:ext cx="7607432" cy="1666875"/>
                        </a:xfrm>
                        <a:prstGeom prst="rect">
                          <a:avLst/>
                        </a:prstGeom>
                        <a:noFill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2" name="TextBox 151"/>
            <p:cNvSpPr txBox="1"/>
            <p:nvPr/>
          </p:nvSpPr>
          <p:spPr>
            <a:xfrm>
              <a:off x="40837859" y="24115615"/>
              <a:ext cx="160496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Define </a:t>
              </a:r>
              <a:endParaRPr lang="en-US" sz="4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153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34674879"/>
                </p:ext>
              </p:extLst>
            </p:nvPr>
          </p:nvGraphicFramePr>
          <p:xfrm>
            <a:off x="42887267" y="23750874"/>
            <a:ext cx="1998783" cy="14239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14" name="Equation" r:id="rId19" imgW="723900" imgH="444500" progId="Equation.DSMT4">
                    <p:embed/>
                  </p:oleObj>
                </mc:Choice>
                <mc:Fallback>
                  <p:oleObj name="Equation" r:id="rId19" imgW="723900" imgH="4445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887267" y="23750874"/>
                          <a:ext cx="1998783" cy="1423987"/>
                        </a:xfrm>
                        <a:prstGeom prst="rect">
                          <a:avLst/>
                        </a:prstGeom>
                        <a:noFill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0" name="TextBox 149"/>
            <p:cNvSpPr txBox="1"/>
            <p:nvPr/>
          </p:nvSpPr>
          <p:spPr>
            <a:xfrm>
              <a:off x="33042084" y="24054007"/>
              <a:ext cx="4788582" cy="741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 smtClean="0">
                  <a:solidFill>
                    <a:srgbClr val="00B050"/>
                  </a:solidFill>
                  <a:cs typeface="Times New Roman" panose="02020603050405020304" pitchFamily="18" charset="0"/>
                </a:rPr>
                <a:t>Step 6 – Integrability </a:t>
              </a:r>
              <a:endParaRPr lang="en-US" sz="4000" dirty="0">
                <a:solidFill>
                  <a:srgbClr val="00B050"/>
                </a:solidFill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151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28328835"/>
                </p:ext>
              </p:extLst>
            </p:nvPr>
          </p:nvGraphicFramePr>
          <p:xfrm>
            <a:off x="37739284" y="23682141"/>
            <a:ext cx="2942692" cy="16684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15" name="Equation" r:id="rId21" imgW="1066800" imgH="520700" progId="Equation.DSMT4">
                    <p:embed/>
                  </p:oleObj>
                </mc:Choice>
                <mc:Fallback>
                  <p:oleObj name="Equation" r:id="rId21" imgW="1066800" imgH="520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739284" y="23682141"/>
                          <a:ext cx="2942692" cy="1668462"/>
                        </a:xfrm>
                        <a:prstGeom prst="rect">
                          <a:avLst/>
                        </a:prstGeom>
                        <a:noFill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8" name="TextBox 147"/>
            <p:cNvSpPr txBox="1"/>
            <p:nvPr/>
          </p:nvSpPr>
          <p:spPr>
            <a:xfrm>
              <a:off x="33077775" y="25479984"/>
              <a:ext cx="6720967" cy="741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 smtClean="0">
                  <a:solidFill>
                    <a:srgbClr val="9933FF"/>
                  </a:solidFill>
                  <a:cs typeface="Times New Roman" panose="02020603050405020304" pitchFamily="18" charset="0"/>
                </a:rPr>
                <a:t>Step 7 – Equilibrium condition</a:t>
              </a:r>
              <a:endParaRPr lang="en-US" sz="4000" dirty="0">
                <a:solidFill>
                  <a:srgbClr val="9933FF"/>
                </a:solidFill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149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18637608"/>
                </p:ext>
              </p:extLst>
            </p:nvPr>
          </p:nvGraphicFramePr>
          <p:xfrm>
            <a:off x="40140250" y="25170989"/>
            <a:ext cx="2172768" cy="14239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16" name="Equation" r:id="rId23" imgW="787400" imgH="444500" progId="Equation.DSMT4">
                    <p:embed/>
                  </p:oleObj>
                </mc:Choice>
                <mc:Fallback>
                  <p:oleObj name="Equation" r:id="rId23" imgW="787400" imgH="4445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140250" y="25170989"/>
                          <a:ext cx="2172768" cy="1423988"/>
                        </a:xfrm>
                        <a:prstGeom prst="rect">
                          <a:avLst/>
                        </a:prstGeom>
                        <a:noFill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6" name="TextBox 145"/>
            <p:cNvSpPr txBox="1"/>
            <p:nvPr/>
          </p:nvSpPr>
          <p:spPr>
            <a:xfrm>
              <a:off x="33163301" y="27026626"/>
              <a:ext cx="6068039" cy="741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 smtClean="0">
                  <a:solidFill>
                    <a:srgbClr val="00B050"/>
                  </a:solidFill>
                  <a:cs typeface="Times New Roman" panose="02020603050405020304" pitchFamily="18" charset="0"/>
                </a:rPr>
                <a:t>Step 8 – Lyapunov stability </a:t>
              </a:r>
              <a:endParaRPr lang="en-US" sz="4000" dirty="0">
                <a:solidFill>
                  <a:srgbClr val="00B050"/>
                </a:solidFill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14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10055218"/>
                </p:ext>
              </p:extLst>
            </p:nvPr>
          </p:nvGraphicFramePr>
          <p:xfrm>
            <a:off x="39356268" y="26633078"/>
            <a:ext cx="2208387" cy="14652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17" name="Equation" r:id="rId25" imgW="800100" imgH="457200" progId="Equation.DSMT4">
                    <p:embed/>
                  </p:oleObj>
                </mc:Choice>
                <mc:Fallback>
                  <p:oleObj name="Equation" r:id="rId25" imgW="800100" imgH="457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356268" y="26633078"/>
                          <a:ext cx="2208387" cy="1465262"/>
                        </a:xfrm>
                        <a:prstGeom prst="rect">
                          <a:avLst/>
                        </a:prstGeom>
                        <a:noFill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6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74202637"/>
                </p:ext>
              </p:extLst>
            </p:nvPr>
          </p:nvGraphicFramePr>
          <p:xfrm>
            <a:off x="34816087" y="16271986"/>
            <a:ext cx="9547225" cy="1422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18" name="Equation" r:id="rId27" imgW="2984500" imgH="444500" progId="Equation.DSMT4">
                    <p:embed/>
                  </p:oleObj>
                </mc:Choice>
                <mc:Fallback>
                  <p:oleObj name="Equation" r:id="rId27" imgW="2984500" imgH="4445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816087" y="16271986"/>
                          <a:ext cx="9547225" cy="1422400"/>
                        </a:xfrm>
                        <a:prstGeom prst="rect">
                          <a:avLst/>
                        </a:prstGeom>
                        <a:noFill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21" name="Picture 20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25017500" y="10668196"/>
            <a:ext cx="7237485" cy="1222246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1786388" y="4752161"/>
            <a:ext cx="987930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romanLcPeriod"/>
            </a:pPr>
            <a:r>
              <a:rPr lang="en-US" sz="4000" dirty="0" smtClean="0">
                <a:solidFill>
                  <a:srgbClr val="9933FF"/>
                </a:solidFill>
              </a:rPr>
              <a:t>Rectifier output HVDC link voltage (V</a:t>
            </a:r>
            <a:r>
              <a:rPr lang="en-US" sz="4000" baseline="-25000" dirty="0" smtClean="0">
                <a:solidFill>
                  <a:srgbClr val="9933FF"/>
                </a:solidFill>
              </a:rPr>
              <a:t>dcH</a:t>
            </a:r>
            <a:r>
              <a:rPr lang="en-US" sz="4000" dirty="0" smtClean="0">
                <a:solidFill>
                  <a:srgbClr val="9933FF"/>
                </a:solidFill>
              </a:rPr>
              <a:t>) regulated to desired constant value and system performance fulfills unity power factor AC mains </a:t>
            </a:r>
          </a:p>
          <a:p>
            <a:pPr marL="457200" indent="-457200" algn="just">
              <a:buFont typeface="+mj-lt"/>
              <a:buAutoNum type="romanLcPeriod"/>
            </a:pPr>
            <a:r>
              <a:rPr lang="en-US" sz="4000" dirty="0" smtClean="0">
                <a:solidFill>
                  <a:srgbClr val="00B050"/>
                </a:solidFill>
              </a:rPr>
              <a:t>Dual </a:t>
            </a:r>
            <a:r>
              <a:rPr lang="en-US" sz="4000" dirty="0">
                <a:solidFill>
                  <a:srgbClr val="00B050"/>
                </a:solidFill>
              </a:rPr>
              <a:t>Active Bridge </a:t>
            </a:r>
            <a:r>
              <a:rPr lang="en-US" sz="4000" dirty="0" smtClean="0">
                <a:solidFill>
                  <a:srgbClr val="00B050"/>
                </a:solidFill>
              </a:rPr>
              <a:t>output </a:t>
            </a:r>
            <a:r>
              <a:rPr lang="en-US" sz="4000" dirty="0">
                <a:solidFill>
                  <a:srgbClr val="00B050"/>
                </a:solidFill>
              </a:rPr>
              <a:t>LVDC link voltage </a:t>
            </a:r>
            <a:r>
              <a:rPr lang="en-US" sz="4000" dirty="0" smtClean="0">
                <a:solidFill>
                  <a:srgbClr val="00B050"/>
                </a:solidFill>
              </a:rPr>
              <a:t>(</a:t>
            </a:r>
            <a:r>
              <a:rPr lang="en-US" sz="4000" dirty="0">
                <a:solidFill>
                  <a:srgbClr val="00B050"/>
                </a:solidFill>
              </a:rPr>
              <a:t>V</a:t>
            </a:r>
            <a:r>
              <a:rPr lang="en-US" sz="4000" baseline="-25000" dirty="0">
                <a:solidFill>
                  <a:srgbClr val="00B050"/>
                </a:solidFill>
              </a:rPr>
              <a:t>dcL</a:t>
            </a:r>
            <a:r>
              <a:rPr lang="en-US" sz="4000" dirty="0">
                <a:solidFill>
                  <a:srgbClr val="00B050"/>
                </a:solidFill>
              </a:rPr>
              <a:t>) </a:t>
            </a:r>
            <a:r>
              <a:rPr lang="en-US" sz="4000" dirty="0" smtClean="0">
                <a:solidFill>
                  <a:srgbClr val="00B050"/>
                </a:solidFill>
              </a:rPr>
              <a:t>regulated </a:t>
            </a:r>
            <a:r>
              <a:rPr lang="en-US" sz="4000" dirty="0">
                <a:solidFill>
                  <a:srgbClr val="00B050"/>
                </a:solidFill>
              </a:rPr>
              <a:t>to desired constant </a:t>
            </a:r>
            <a:r>
              <a:rPr lang="en-US" sz="4000" dirty="0" smtClean="0">
                <a:solidFill>
                  <a:srgbClr val="00B050"/>
                </a:solidFill>
              </a:rPr>
              <a:t>values</a:t>
            </a:r>
          </a:p>
          <a:p>
            <a:pPr marL="457200" indent="-457200" algn="just">
              <a:buFont typeface="+mj-lt"/>
              <a:buAutoNum type="romanLcPeriod"/>
            </a:pPr>
            <a:r>
              <a:rPr lang="en-US" sz="4000" dirty="0" smtClean="0">
                <a:solidFill>
                  <a:srgbClr val="9933FF"/>
                </a:solidFill>
              </a:rPr>
              <a:t>Inverter </a:t>
            </a:r>
            <a:r>
              <a:rPr lang="en-US" sz="4000" dirty="0">
                <a:solidFill>
                  <a:srgbClr val="9933FF"/>
                </a:solidFill>
              </a:rPr>
              <a:t>output voltage (V</a:t>
            </a:r>
            <a:r>
              <a:rPr lang="en-US" sz="4000" baseline="-25000" dirty="0">
                <a:solidFill>
                  <a:srgbClr val="9933FF"/>
                </a:solidFill>
              </a:rPr>
              <a:t>cfi</a:t>
            </a:r>
            <a:r>
              <a:rPr lang="en-US" sz="4000" dirty="0">
                <a:solidFill>
                  <a:srgbClr val="9933FF"/>
                </a:solidFill>
              </a:rPr>
              <a:t>) </a:t>
            </a:r>
            <a:r>
              <a:rPr lang="en-US" sz="4000" dirty="0" smtClean="0">
                <a:solidFill>
                  <a:srgbClr val="9933FF"/>
                </a:solidFill>
              </a:rPr>
              <a:t>track </a:t>
            </a:r>
            <a:r>
              <a:rPr lang="en-US" sz="4000" dirty="0">
                <a:solidFill>
                  <a:srgbClr val="9933FF"/>
                </a:solidFill>
              </a:rPr>
              <a:t>reference output </a:t>
            </a:r>
            <a:r>
              <a:rPr lang="en-US" sz="4000" dirty="0" smtClean="0">
                <a:solidFill>
                  <a:srgbClr val="9933FF"/>
                </a:solidFill>
              </a:rPr>
              <a:t>voltage </a:t>
            </a:r>
            <a:endParaRPr lang="en-US" sz="4000" dirty="0">
              <a:solidFill>
                <a:srgbClr val="9933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34660" y="5318262"/>
            <a:ext cx="1119351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romanLcPeriod"/>
            </a:pPr>
            <a:r>
              <a:rPr lang="en-US" sz="4000" dirty="0" smtClean="0">
                <a:solidFill>
                  <a:srgbClr val="00B050"/>
                </a:solidFill>
              </a:rPr>
              <a:t>It </a:t>
            </a:r>
            <a:r>
              <a:rPr lang="en-US" sz="4000" dirty="0">
                <a:solidFill>
                  <a:srgbClr val="00B050"/>
                </a:solidFill>
              </a:rPr>
              <a:t>is a nonlinear approach and global stability can be assured under input and load </a:t>
            </a:r>
            <a:r>
              <a:rPr lang="en-US" sz="4000" dirty="0" smtClean="0">
                <a:solidFill>
                  <a:srgbClr val="00B050"/>
                </a:solidFill>
              </a:rPr>
              <a:t>uncertainty </a:t>
            </a:r>
          </a:p>
          <a:p>
            <a:pPr marL="457200" indent="-457200" algn="just">
              <a:buFont typeface="+mj-lt"/>
              <a:buAutoNum type="romanLcPeriod"/>
            </a:pPr>
            <a:r>
              <a:rPr lang="en-US" sz="4000" dirty="0" smtClean="0">
                <a:solidFill>
                  <a:srgbClr val="9933FF"/>
                </a:solidFill>
              </a:rPr>
              <a:t>Interconnection and Damping Assignment Passivity Based Control (IDA-PBC) scheme for PCPH</a:t>
            </a:r>
          </a:p>
          <a:p>
            <a:pPr marL="457200" indent="-457200" algn="just">
              <a:buFont typeface="+mj-lt"/>
              <a:buAutoNum type="romanLcPeriod"/>
            </a:pPr>
            <a:r>
              <a:rPr lang="en-US" sz="4000" dirty="0" smtClean="0">
                <a:solidFill>
                  <a:srgbClr val="00B050"/>
                </a:solidFill>
              </a:rPr>
              <a:t>Dynamic performance and robustness against input parameter variation and load variation are studied by simulations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576803" y="11041700"/>
            <a:ext cx="10114887" cy="1725257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576802" y="12769044"/>
            <a:ext cx="9863959" cy="6585791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10566759" y="13768573"/>
            <a:ext cx="5858688" cy="3308575"/>
          </a:xfrm>
          <a:prstGeom prst="rect">
            <a:avLst/>
          </a:prstGeom>
        </p:spPr>
      </p:pic>
      <p:sp>
        <p:nvSpPr>
          <p:cNvPr id="116" name="TextBox 115"/>
          <p:cNvSpPr txBox="1"/>
          <p:nvPr/>
        </p:nvSpPr>
        <p:spPr>
          <a:xfrm>
            <a:off x="5507037" y="4715179"/>
            <a:ext cx="33517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Contributions </a:t>
            </a:r>
            <a:endParaRPr lang="en-US" sz="4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10755302" y="11555979"/>
            <a:ext cx="826273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9933FF"/>
                </a:solidFill>
              </a:rPr>
              <a:t>Where, x-energy variables; μ-duty ratio function</a:t>
            </a:r>
          </a:p>
          <a:p>
            <a:r>
              <a:rPr lang="en-US" sz="3200" dirty="0">
                <a:solidFill>
                  <a:srgbClr val="00B050"/>
                </a:solidFill>
              </a:rPr>
              <a:t>u</a:t>
            </a:r>
            <a:r>
              <a:rPr lang="en-US" sz="3200" dirty="0" smtClean="0">
                <a:solidFill>
                  <a:srgbClr val="00B050"/>
                </a:solidFill>
              </a:rPr>
              <a:t>-input to system ; J-interconnection matrix</a:t>
            </a:r>
          </a:p>
          <a:p>
            <a:r>
              <a:rPr lang="en-US" sz="3200" dirty="0" smtClean="0">
                <a:solidFill>
                  <a:srgbClr val="9933FF"/>
                </a:solidFill>
              </a:rPr>
              <a:t>R-Damping matrix ; H-Hamiltonian function</a:t>
            </a:r>
          </a:p>
          <a:p>
            <a:r>
              <a:rPr lang="en-US" sz="3200" dirty="0">
                <a:solidFill>
                  <a:srgbClr val="00B050"/>
                </a:solidFill>
              </a:rPr>
              <a:t>g</a:t>
            </a:r>
            <a:r>
              <a:rPr lang="en-US" sz="3200" dirty="0" smtClean="0">
                <a:solidFill>
                  <a:srgbClr val="00B050"/>
                </a:solidFill>
              </a:rPr>
              <a:t>-port feature of system</a:t>
            </a:r>
            <a:endParaRPr lang="en-US" sz="3200" dirty="0">
              <a:solidFill>
                <a:srgbClr val="00B050"/>
              </a:solidFill>
            </a:endParaRPr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639492" y="19543294"/>
            <a:ext cx="7900591" cy="2210944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10809973" y="17256378"/>
            <a:ext cx="8858717" cy="2540234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16471411" y="15553888"/>
            <a:ext cx="2434576" cy="1521004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19824984" y="16653191"/>
            <a:ext cx="4979101" cy="3120411"/>
          </a:xfrm>
          <a:prstGeom prst="rect">
            <a:avLst/>
          </a:prstGeom>
        </p:spPr>
      </p:pic>
      <p:sp>
        <p:nvSpPr>
          <p:cNvPr id="129" name="TextBox 128"/>
          <p:cNvSpPr txBox="1"/>
          <p:nvPr/>
        </p:nvSpPr>
        <p:spPr>
          <a:xfrm>
            <a:off x="11100874" y="19723307"/>
            <a:ext cx="1391662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Arial"/>
              <a:buChar char="•"/>
              <a:defRPr/>
            </a:pPr>
            <a:r>
              <a:rPr lang="en-US" sz="4000" dirty="0" smtClean="0">
                <a:solidFill>
                  <a:srgbClr val="9933FF"/>
                </a:solidFill>
              </a:rPr>
              <a:t>Matching of original open loop PCPH to the desired dynamics</a:t>
            </a:r>
          </a:p>
          <a:p>
            <a:pPr marL="571500" indent="-571500" algn="just">
              <a:buFont typeface="Arial"/>
              <a:buChar char="•"/>
              <a:defRPr/>
            </a:pPr>
            <a:r>
              <a:rPr lang="en-US" sz="4000" dirty="0" smtClean="0">
                <a:solidFill>
                  <a:srgbClr val="00B050"/>
                </a:solidFill>
              </a:rPr>
              <a:t>Integration </a:t>
            </a:r>
            <a:r>
              <a:rPr lang="en-US" sz="4000" dirty="0">
                <a:solidFill>
                  <a:srgbClr val="00B050"/>
                </a:solidFill>
              </a:rPr>
              <a:t>of systems from different domain using energy </a:t>
            </a:r>
            <a:r>
              <a:rPr lang="en-US" sz="4000" dirty="0" smtClean="0">
                <a:solidFill>
                  <a:srgbClr val="00B050"/>
                </a:solidFill>
              </a:rPr>
              <a:t>as</a:t>
            </a:r>
          </a:p>
          <a:p>
            <a:pPr algn="just">
              <a:defRPr/>
            </a:pPr>
            <a:r>
              <a:rPr lang="en-US" sz="4000" dirty="0">
                <a:solidFill>
                  <a:srgbClr val="00B050"/>
                </a:solidFill>
              </a:rPr>
              <a:t> </a:t>
            </a:r>
            <a:r>
              <a:rPr lang="en-US" sz="4000" dirty="0" smtClean="0">
                <a:solidFill>
                  <a:srgbClr val="00B050"/>
                </a:solidFill>
              </a:rPr>
              <a:t>    </a:t>
            </a:r>
            <a:r>
              <a:rPr lang="en-US" sz="4000" dirty="0">
                <a:solidFill>
                  <a:srgbClr val="00B050"/>
                </a:solidFill>
              </a:rPr>
              <a:t>a </a:t>
            </a:r>
            <a:r>
              <a:rPr lang="en-US" sz="4000" dirty="0" smtClean="0">
                <a:solidFill>
                  <a:srgbClr val="00B050"/>
                </a:solidFill>
              </a:rPr>
              <a:t>concept</a:t>
            </a:r>
          </a:p>
          <a:p>
            <a:pPr marL="571500" indent="-571500" algn="just">
              <a:buFont typeface="Arial"/>
              <a:buChar char="•"/>
              <a:defRPr/>
            </a:pPr>
            <a:r>
              <a:rPr lang="en-US" sz="4000" dirty="0" smtClean="0">
                <a:solidFill>
                  <a:srgbClr val="9933FF"/>
                </a:solidFill>
              </a:rPr>
              <a:t>Closed </a:t>
            </a:r>
            <a:r>
              <a:rPr lang="en-US" sz="4000" dirty="0">
                <a:solidFill>
                  <a:srgbClr val="9933FF"/>
                </a:solidFill>
              </a:rPr>
              <a:t>loop system is energy </a:t>
            </a:r>
            <a:r>
              <a:rPr lang="en-US" sz="4000" dirty="0" smtClean="0">
                <a:solidFill>
                  <a:srgbClr val="9933FF"/>
                </a:solidFill>
              </a:rPr>
              <a:t>preserving</a:t>
            </a:r>
            <a:endParaRPr lang="en-US" sz="4000" dirty="0">
              <a:solidFill>
                <a:srgbClr val="9933FF"/>
              </a:solidFill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22552994" y="4947556"/>
            <a:ext cx="26378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Features </a:t>
            </a:r>
            <a:endParaRPr lang="en-US" sz="4000" b="1" dirty="0"/>
          </a:p>
        </p:txBody>
      </p:sp>
      <p:sp>
        <p:nvSpPr>
          <p:cNvPr id="160" name="TextBox 159"/>
          <p:cNvSpPr txBox="1"/>
          <p:nvPr/>
        </p:nvSpPr>
        <p:spPr>
          <a:xfrm>
            <a:off x="20648025" y="23858443"/>
            <a:ext cx="11606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Procedure steps for PCPH development and IDA_PBC</a:t>
            </a:r>
            <a:r>
              <a:rPr lang="en-US" sz="3200" dirty="0"/>
              <a:t> </a:t>
            </a:r>
          </a:p>
        </p:txBody>
      </p:sp>
      <p:graphicFrame>
        <p:nvGraphicFramePr>
          <p:cNvPr id="1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2253103"/>
              </p:ext>
            </p:extLst>
          </p:nvPr>
        </p:nvGraphicFramePr>
        <p:xfrm>
          <a:off x="10144734" y="10310013"/>
          <a:ext cx="9076130" cy="11083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9" name="Equation" r:id="rId37" imgW="3263900" imgH="419100" progId="Equation.DSMT4">
                  <p:embed/>
                </p:oleObj>
              </mc:Choice>
              <mc:Fallback>
                <p:oleObj name="Equation" r:id="rId37" imgW="3263900" imgH="419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44734" y="10310013"/>
                        <a:ext cx="9076130" cy="110834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9257424" y="10724638"/>
            <a:ext cx="66511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9933FF"/>
                </a:solidFill>
              </a:rPr>
              <a:t>PCPH is a port-controlled Hamiltonian structure of nonlinear dynamic phasor</a:t>
            </a:r>
          </a:p>
          <a:p>
            <a:r>
              <a:rPr lang="en-US" sz="3200" dirty="0" smtClean="0">
                <a:solidFill>
                  <a:srgbClr val="9933FF"/>
                </a:solidFill>
              </a:rPr>
              <a:t>model of system 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50663" y="27909036"/>
            <a:ext cx="13236989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Arial"/>
              <a:buChar char="•"/>
            </a:pPr>
            <a:r>
              <a:rPr lang="en-US" sz="3200" dirty="0" smtClean="0">
                <a:solidFill>
                  <a:srgbClr val="9933FF"/>
                </a:solidFill>
              </a:rPr>
              <a:t>AC supply of </a:t>
            </a:r>
            <a:r>
              <a:rPr lang="en-US" sz="3200" dirty="0">
                <a:solidFill>
                  <a:srgbClr val="9933FF"/>
                </a:solidFill>
              </a:rPr>
              <a:t>7200 V rms </a:t>
            </a:r>
            <a:r>
              <a:rPr lang="en-US" sz="3200" dirty="0" smtClean="0">
                <a:solidFill>
                  <a:srgbClr val="9933FF"/>
                </a:solidFill>
              </a:rPr>
              <a:t> is given through filter to the switching of rectifier and output of HVDC link is observed in Fig. 6 as with load changes system is regulated at desired constant voltage of 3800 V by adjusting duty ratio (S</a:t>
            </a:r>
            <a:r>
              <a:rPr lang="en-US" sz="3200" baseline="-25000" dirty="0" smtClean="0">
                <a:solidFill>
                  <a:srgbClr val="9933FF"/>
                </a:solidFill>
              </a:rPr>
              <a:t>r</a:t>
            </a:r>
            <a:r>
              <a:rPr lang="en-US" sz="3200" dirty="0" smtClean="0">
                <a:solidFill>
                  <a:srgbClr val="9933FF"/>
                </a:solidFill>
              </a:rPr>
              <a:t>) accordingly</a:t>
            </a:r>
          </a:p>
          <a:p>
            <a:pPr marL="571500" indent="-571500" algn="just">
              <a:buFont typeface="Arial"/>
              <a:buChar char="•"/>
            </a:pPr>
            <a:r>
              <a:rPr lang="en-US" sz="3200" dirty="0" smtClean="0">
                <a:solidFill>
                  <a:srgbClr val="00B050"/>
                </a:solidFill>
              </a:rPr>
              <a:t>HVDC link voltage is feed to the DAB with first bridge having constant duty ratio and control of switching over second bridge. In Fig. 7 it is observed that by adjusting duty ratio (S</a:t>
            </a:r>
            <a:r>
              <a:rPr lang="en-US" sz="3200" baseline="-25000" dirty="0" smtClean="0">
                <a:solidFill>
                  <a:srgbClr val="00B050"/>
                </a:solidFill>
              </a:rPr>
              <a:t>D2</a:t>
            </a:r>
            <a:r>
              <a:rPr lang="en-US" sz="3200" dirty="0" smtClean="0">
                <a:solidFill>
                  <a:srgbClr val="00B050"/>
                </a:solidFill>
              </a:rPr>
              <a:t>) system is regulated at desired constant voltage of 400 V at LVDC link</a:t>
            </a:r>
          </a:p>
          <a:p>
            <a:pPr marL="571500" indent="-571500" algn="just">
              <a:buFont typeface="Arial"/>
              <a:buChar char="•"/>
            </a:pPr>
            <a:r>
              <a:rPr lang="en-US" sz="3200" dirty="0" smtClean="0">
                <a:solidFill>
                  <a:srgbClr val="9933FF"/>
                </a:solidFill>
              </a:rPr>
              <a:t>LVDC link voltage is fed to inverter switching and output is given to filter, Fig. 8 shows filtered output regulated at 230 V rms and adjusted duty ration (S</a:t>
            </a:r>
            <a:r>
              <a:rPr lang="en-US" sz="3200" baseline="-25000" dirty="0" smtClean="0">
                <a:solidFill>
                  <a:srgbClr val="9933FF"/>
                </a:solidFill>
              </a:rPr>
              <a:t>i</a:t>
            </a:r>
            <a:r>
              <a:rPr lang="en-US" sz="3200" dirty="0" smtClean="0">
                <a:solidFill>
                  <a:srgbClr val="9933FF"/>
                </a:solidFill>
              </a:rPr>
              <a:t>) is shown in Fig. 9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1376838"/>
              </p:ext>
            </p:extLst>
          </p:nvPr>
        </p:nvGraphicFramePr>
        <p:xfrm>
          <a:off x="19954830" y="36031781"/>
          <a:ext cx="12189682" cy="37388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3575"/>
                <a:gridCol w="1699616"/>
                <a:gridCol w="1662263"/>
                <a:gridCol w="3137754"/>
                <a:gridCol w="3212462"/>
                <a:gridCol w="1214012"/>
              </a:tblGrid>
              <a:tr h="1236609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Input</a:t>
                      </a:r>
                      <a:r>
                        <a:rPr lang="en-US" sz="2400" baseline="0" dirty="0" smtClean="0"/>
                        <a:t> to system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Desired output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21945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Output of system without </a:t>
                      </a:r>
                      <a:r>
                        <a:rPr lang="en-US" sz="2400" baseline="0" dirty="0" smtClean="0"/>
                        <a:t>controller </a:t>
                      </a:r>
                      <a:r>
                        <a:rPr lang="en-US" sz="2400" dirty="0" smtClean="0"/>
                        <a:t>with uncertainty at 1 sec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Actual</a:t>
                      </a:r>
                      <a:r>
                        <a:rPr lang="en-US" sz="2400" baseline="0" dirty="0" smtClean="0"/>
                        <a:t> o</a:t>
                      </a:r>
                      <a:r>
                        <a:rPr lang="en-US" sz="2400" dirty="0" smtClean="0"/>
                        <a:t>utput with IDA-PBC controller with uncertainty at 1 sec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Settling time</a:t>
                      </a:r>
                      <a:endParaRPr lang="en-US" sz="2400" dirty="0"/>
                    </a:p>
                  </a:txBody>
                  <a:tcPr/>
                </a:tc>
              </a:tr>
              <a:tr h="83408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Rectifier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7200</a:t>
                      </a:r>
                      <a:r>
                        <a:rPr lang="en-US" sz="2400" baseline="0" dirty="0" smtClean="0"/>
                        <a:t> V rms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3800</a:t>
                      </a:r>
                      <a:r>
                        <a:rPr lang="en-US" sz="2400" baseline="0" dirty="0" smtClean="0"/>
                        <a:t> V DC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3040 V DC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3800 V DC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35 msec</a:t>
                      </a:r>
                      <a:endParaRPr lang="en-US" sz="2400" dirty="0"/>
                    </a:p>
                  </a:txBody>
                  <a:tcPr/>
                </a:tc>
              </a:tr>
              <a:tr h="83408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DAB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3800 V DC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400 V DC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355 V DC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400</a:t>
                      </a:r>
                      <a:r>
                        <a:rPr lang="en-US" sz="2400" baseline="0" dirty="0" smtClean="0"/>
                        <a:t> V DC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20 msec</a:t>
                      </a:r>
                      <a:endParaRPr lang="en-US" sz="2400" dirty="0"/>
                    </a:p>
                  </a:txBody>
                  <a:tcPr/>
                </a:tc>
              </a:tr>
              <a:tr h="83408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Inverter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400 V DC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230 V rms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205 V rms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230 V rms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55 msec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3" name="Picture 12"/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8622787" y="19595341"/>
            <a:ext cx="1866900" cy="1117600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8622787" y="26574553"/>
            <a:ext cx="6156376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smtClean="0">
                <a:cs typeface="Times New Roman"/>
              </a:rPr>
              <a:t>Fig. </a:t>
            </a:r>
            <a:r>
              <a:rPr lang="en-US" sz="2400" dirty="0">
                <a:cs typeface="Times New Roman"/>
              </a:rPr>
              <a:t>8</a:t>
            </a:r>
            <a:r>
              <a:rPr lang="en-US" sz="2400" dirty="0" smtClean="0">
                <a:cs typeface="Times New Roman"/>
              </a:rPr>
              <a:t> Inverter output voltage (Vcfi) response with load resistance alters from 35 </a:t>
            </a:r>
            <a:r>
              <a:rPr lang="en-US" sz="2400" dirty="0">
                <a:cs typeface="Times New Roman"/>
              </a:rPr>
              <a:t>Ω</a:t>
            </a:r>
            <a:r>
              <a:rPr lang="en-US" sz="2400" dirty="0" smtClean="0">
                <a:cs typeface="Times New Roman"/>
              </a:rPr>
              <a:t>  to 30 </a:t>
            </a:r>
            <a:r>
              <a:rPr lang="en-US" sz="2400" dirty="0">
                <a:cs typeface="Times New Roman"/>
              </a:rPr>
              <a:t>Ω </a:t>
            </a:r>
            <a:r>
              <a:rPr lang="en-US" sz="2400" dirty="0" smtClean="0">
                <a:cs typeface="Times New Roman"/>
              </a:rPr>
              <a:t>at 1 sec </a:t>
            </a:r>
            <a:endParaRPr lang="en-US" sz="2400" dirty="0">
              <a:cs typeface="Times New Roman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14957411" y="26481952"/>
            <a:ext cx="5966838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smtClean="0">
                <a:cs typeface="Times New Roman"/>
              </a:rPr>
              <a:t>Fig. 9 Control output </a:t>
            </a:r>
            <a:r>
              <a:rPr lang="en-US" sz="2400" dirty="0">
                <a:cs typeface="Times New Roman"/>
              </a:rPr>
              <a:t>(Si</a:t>
            </a:r>
            <a:r>
              <a:rPr lang="en-US" sz="2400" dirty="0" smtClean="0">
                <a:cs typeface="Times New Roman"/>
              </a:rPr>
              <a:t>) of Inverter with change in load resistance from 35 Ω </a:t>
            </a:r>
            <a:r>
              <a:rPr lang="en-US" sz="2400" dirty="0">
                <a:cs typeface="Times New Roman"/>
              </a:rPr>
              <a:t>to 30 Ω </a:t>
            </a:r>
            <a:r>
              <a:rPr lang="en-US" sz="2400" dirty="0" smtClean="0">
                <a:cs typeface="Times New Roman"/>
              </a:rPr>
              <a:t>at 1 sec </a:t>
            </a:r>
            <a:endParaRPr lang="en-US" sz="2400" dirty="0">
              <a:cs typeface="Times New Roman"/>
            </a:endParaRPr>
          </a:p>
        </p:txBody>
      </p:sp>
      <p:pic>
        <p:nvPicPr>
          <p:cNvPr id="74" name="Picture 73"/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8388800" y="23058748"/>
            <a:ext cx="6568611" cy="3404492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14879953" y="23394691"/>
            <a:ext cx="5701605" cy="3053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0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1852</TotalTime>
  <Words>681</Words>
  <Application>Microsoft Office PowerPoint</Application>
  <PresentationFormat>Custom</PresentationFormat>
  <Paragraphs>82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ＭＳ Ｐゴシック</vt:lpstr>
      <vt:lpstr>Arial</vt:lpstr>
      <vt:lpstr>Calibri</vt:lpstr>
      <vt:lpstr>Times New Roman</vt:lpstr>
      <vt:lpstr>Univers 45 Light</vt:lpstr>
      <vt:lpstr>Office Theme</vt:lpstr>
      <vt:lpstr>Equation</vt:lpstr>
      <vt:lpstr>PowerPoint Presentation</vt:lpstr>
    </vt:vector>
  </TitlesOfParts>
  <Company>NCSU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Landon Mackey</dc:creator>
  <cp:lastModifiedBy>Sushama Wagh</cp:lastModifiedBy>
  <cp:revision>131</cp:revision>
  <dcterms:created xsi:type="dcterms:W3CDTF">2015-12-21T14:08:36Z</dcterms:created>
  <dcterms:modified xsi:type="dcterms:W3CDTF">2016-05-21T19:12:25Z</dcterms:modified>
</cp:coreProperties>
</file>